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20"/>
  </p:notesMasterIdLst>
  <p:sldIdLst>
    <p:sldId id="256" r:id="rId2"/>
    <p:sldId id="454" r:id="rId3"/>
    <p:sldId id="393" r:id="rId4"/>
    <p:sldId id="455" r:id="rId5"/>
    <p:sldId id="456" r:id="rId6"/>
    <p:sldId id="457" r:id="rId7"/>
    <p:sldId id="434" r:id="rId8"/>
    <p:sldId id="458" r:id="rId9"/>
    <p:sldId id="459" r:id="rId10"/>
    <p:sldId id="460" r:id="rId11"/>
    <p:sldId id="461" r:id="rId12"/>
    <p:sldId id="462" r:id="rId13"/>
    <p:sldId id="463" r:id="rId14"/>
    <p:sldId id="464" r:id="rId15"/>
    <p:sldId id="465" r:id="rId16"/>
    <p:sldId id="452" r:id="rId17"/>
    <p:sldId id="435" r:id="rId18"/>
    <p:sldId id="45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0000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Style à thème 1 - Accentuation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Style moyen 1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A107856-5554-42FB-B03E-39F5DBC370BA}" styleName="Style moyen 4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6E3495-68CC-42C8-A2DB-6291A16708C9}" type="datetimeFigureOut">
              <a:rPr lang="fr-FR" smtClean="0"/>
              <a:t>29/10/2019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1F061-DC16-49F0-98B0-E14B43C04A5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3890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1F061-DC16-49F0-98B0-E14B43C04A5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2037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280CE8F-F839-47A8-A829-466E08FF854B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7396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FC04-2D61-4842-8EE1-3F54EB218B40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8706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1868096-4EC4-4875-AFE1-6DB62543E928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9921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432EF-0186-41F6-A68A-B74A49B36B63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2268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A47D92C-A8AD-49B9-B618-2869BB5691E1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3976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DFE47-5894-4F41-99BC-95C001F24BB8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7653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46CB-0A8D-4C39-8E55-4207B4E128F7}" type="datetime1">
              <a:rPr lang="fr-FR" smtClean="0"/>
              <a:t>29/10/2019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0221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8ED8B-A054-4942-A34C-9B89B61BFF75}" type="datetime1">
              <a:rPr lang="fr-FR" smtClean="0"/>
              <a:t>29/10/2019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651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6A971-91FF-40AF-8C5A-F57864CCD925}" type="datetime1">
              <a:rPr lang="fr-FR" smtClean="0"/>
              <a:t>29/10/2019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818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61B50DD-EE7F-4144-A654-68A44E2BE2E5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6950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C90D-B41A-4AC2-8306-876488937E80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7258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1119EA5-42CD-44A2-B610-D3FC5A978F61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67086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Component Interaction</a:t>
            </a:r>
            <a:endParaRPr lang="fr-FR" sz="24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ISET BIZERTE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1</a:t>
            </a:fld>
            <a:endParaRPr lang="fr-FR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1249" y="354844"/>
            <a:ext cx="2806185" cy="2806185"/>
          </a:xfrm>
          <a:prstGeom prst="rect">
            <a:avLst/>
          </a:prstGeom>
        </p:spPr>
      </p:pic>
      <p:sp>
        <p:nvSpPr>
          <p:cNvPr id="6" name="Sous-titre 2"/>
          <p:cNvSpPr txBox="1">
            <a:spLocks/>
          </p:cNvSpPr>
          <p:nvPr/>
        </p:nvSpPr>
        <p:spPr>
          <a:xfrm>
            <a:off x="581191" y="5993577"/>
            <a:ext cx="10993549" cy="290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 smtClean="0">
                <a:solidFill>
                  <a:schemeClr val="tx2">
                    <a:lumMod val="10000"/>
                    <a:lumOff val="90000"/>
                  </a:schemeClr>
                </a:solidFill>
              </a:rPr>
              <a:t>2019/2020</a:t>
            </a:r>
            <a:endParaRPr lang="fr-FR" dirty="0">
              <a:solidFill>
                <a:schemeClr val="tx2">
                  <a:lumMod val="10000"/>
                  <a:lumOff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131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fr-FR" sz="3200" dirty="0"/>
              <a:t>Générer les deux components </a:t>
            </a:r>
            <a:r>
              <a:rPr lang="fr-FR" sz="3200" dirty="0" err="1"/>
              <a:t>departmentList</a:t>
            </a:r>
            <a:r>
              <a:rPr lang="fr-FR" sz="3200" dirty="0"/>
              <a:t> et </a:t>
            </a:r>
            <a:r>
              <a:rPr lang="fr-FR" sz="3200" dirty="0" err="1"/>
              <a:t>employeeList</a:t>
            </a:r>
            <a:endParaRPr lang="fr-FR" sz="3200" dirty="0"/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581192" y="2126925"/>
            <a:ext cx="10770298" cy="16259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fr-FR" sz="2400" dirty="0" smtClean="0"/>
              <a:t>Il suffit d’utiliser les commandes du CLI</a:t>
            </a:r>
          </a:p>
          <a:p>
            <a:pPr lvl="1"/>
            <a:r>
              <a:rPr lang="fr-FR" sz="2200" dirty="0" smtClean="0"/>
              <a:t>&gt; </a:t>
            </a:r>
            <a:r>
              <a:rPr lang="fr-FR" sz="2200" dirty="0" err="1" smtClean="0"/>
              <a:t>ng</a:t>
            </a:r>
            <a:r>
              <a:rPr lang="fr-FR" sz="2200" dirty="0" smtClean="0"/>
              <a:t> g c </a:t>
            </a:r>
            <a:r>
              <a:rPr lang="fr-FR" sz="2200" dirty="0" err="1" smtClean="0"/>
              <a:t>department-list</a:t>
            </a:r>
            <a:endParaRPr lang="fr-FR" sz="2200" dirty="0" smtClean="0"/>
          </a:p>
          <a:p>
            <a:pPr lvl="1"/>
            <a:r>
              <a:rPr lang="fr-FR" sz="2200" dirty="0"/>
              <a:t>&gt; </a:t>
            </a:r>
            <a:r>
              <a:rPr lang="fr-FR" sz="2200" dirty="0" err="1"/>
              <a:t>ng</a:t>
            </a:r>
            <a:r>
              <a:rPr lang="fr-FR" sz="2200" dirty="0"/>
              <a:t> g c </a:t>
            </a:r>
            <a:r>
              <a:rPr lang="fr-FR" sz="2200" dirty="0" err="1" smtClean="0"/>
              <a:t>employee-list</a:t>
            </a:r>
            <a:endParaRPr lang="fr-FR" sz="2200" b="1" dirty="0" smtClean="0"/>
          </a:p>
          <a:p>
            <a:pPr marL="781200" lvl="1" indent="-457200">
              <a:buFont typeface="+mj-lt"/>
              <a:buAutoNum type="arabicPeriod"/>
            </a:pPr>
            <a:endParaRPr lang="fr-FR" sz="2200" dirty="0"/>
          </a:p>
          <a:p>
            <a:pPr marL="1051200" lvl="2" indent="-457200">
              <a:buFont typeface="+mj-lt"/>
              <a:buAutoNum type="arabicPeriod"/>
            </a:pPr>
            <a:endParaRPr lang="fr-FR" sz="200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1724" y="2126924"/>
            <a:ext cx="4479766" cy="279504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981129" y="2367567"/>
            <a:ext cx="3496371" cy="1223358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6981129" y="3659024"/>
            <a:ext cx="3496371" cy="1223358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466892" y="3974059"/>
            <a:ext cx="6200608" cy="16259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 startAt="2"/>
            </a:pPr>
            <a:r>
              <a:rPr lang="fr-FR" sz="2400" dirty="0" smtClean="0"/>
              <a:t>Vous pouvez maintenant remplir les listes des départements et des employés</a:t>
            </a:r>
          </a:p>
          <a:p>
            <a:pPr marL="781200" lvl="1" indent="-457200">
              <a:buFont typeface="+mj-lt"/>
              <a:buAutoNum type="arabicPeriod"/>
            </a:pPr>
            <a:endParaRPr lang="fr-FR" sz="2200" dirty="0"/>
          </a:p>
          <a:p>
            <a:pPr marL="1051200" lvl="2" indent="-457200">
              <a:buFont typeface="+mj-lt"/>
              <a:buAutoNum type="arabicPeriod"/>
            </a:pP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35214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11" y="2866100"/>
            <a:ext cx="10779951" cy="3525175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fr-FR" sz="3200" dirty="0"/>
              <a:t>Configurer les </a:t>
            </a:r>
            <a:r>
              <a:rPr lang="fr-FR" sz="3200" dirty="0" smtClean="0"/>
              <a:t>routes</a:t>
            </a:r>
            <a:endParaRPr lang="fr-FR" sz="3200" dirty="0"/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581192" y="2126925"/>
            <a:ext cx="10770298" cy="16259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fr-FR" sz="2400" dirty="0"/>
              <a:t>Au niveau du fichier </a:t>
            </a:r>
            <a:r>
              <a:rPr lang="fr-FR" sz="2400" b="1" i="1" dirty="0" err="1"/>
              <a:t>app.module.ts</a:t>
            </a:r>
            <a:r>
              <a:rPr lang="fr-FR" sz="2400" b="1" i="1" dirty="0"/>
              <a:t> </a:t>
            </a:r>
            <a:endParaRPr lang="fr-FR" sz="2400" b="1" i="1" dirty="0" smtClean="0"/>
          </a:p>
          <a:p>
            <a:pPr marL="781200" lvl="1" indent="-457200">
              <a:buFont typeface="+mj-lt"/>
              <a:buAutoNum type="arabicPeriod"/>
            </a:pPr>
            <a:endParaRPr lang="fr-FR" sz="2200" dirty="0"/>
          </a:p>
          <a:p>
            <a:pPr marL="1051200" lvl="2" indent="-457200">
              <a:buFont typeface="+mj-lt"/>
              <a:buAutoNum type="arabicPeriod"/>
            </a:pPr>
            <a:endParaRPr lang="fr-FR" sz="200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780479" y="4732779"/>
            <a:ext cx="9211371" cy="43929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1780479" y="5172075"/>
            <a:ext cx="9211371" cy="43929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524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449" y="842871"/>
            <a:ext cx="6991194" cy="3293922"/>
          </a:xfrm>
          <a:prstGeom prst="rect">
            <a:avLst/>
          </a:prstGeom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009900" y="1218054"/>
            <a:ext cx="2962275" cy="43929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376" y="2171764"/>
            <a:ext cx="6369199" cy="424808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639050" y="2575522"/>
            <a:ext cx="3629025" cy="43929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5931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93" y="3587960"/>
            <a:ext cx="11137915" cy="24067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fr-FR" sz="3200" dirty="0"/>
              <a:t>Ajouter les boutons et utiliser les directives pour la navigation</a:t>
            </a:r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472893" y="2148062"/>
            <a:ext cx="5120855" cy="5288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fr-FR" sz="2400" dirty="0"/>
              <a:t>Au niveau du fichier </a:t>
            </a:r>
            <a:r>
              <a:rPr lang="fr-FR" sz="2400" b="1" i="1" dirty="0" smtClean="0"/>
              <a:t>app.component.html </a:t>
            </a:r>
          </a:p>
          <a:p>
            <a:pPr marL="781200" lvl="1" indent="-457200">
              <a:buFont typeface="+mj-lt"/>
              <a:buAutoNum type="arabicPeriod"/>
            </a:pPr>
            <a:endParaRPr lang="fr-FR" sz="2200" dirty="0"/>
          </a:p>
          <a:p>
            <a:pPr marL="1051200" lvl="2" indent="-457200">
              <a:buFont typeface="+mj-lt"/>
              <a:buAutoNum type="arabicPeriod"/>
            </a:pPr>
            <a:endParaRPr lang="fr-FR" sz="200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637604" y="4160370"/>
            <a:ext cx="9973204" cy="43929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1637604" y="4599666"/>
            <a:ext cx="9973204" cy="43929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042" y="1587589"/>
            <a:ext cx="5488472" cy="205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1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8724" y="742299"/>
            <a:ext cx="5385075" cy="499664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600" y="742299"/>
            <a:ext cx="5235518" cy="4115451"/>
          </a:xfrm>
          <a:prstGeom prst="rect">
            <a:avLst/>
          </a:prstGeom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85775" y="2355874"/>
            <a:ext cx="5308343" cy="212087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6038850" y="2580375"/>
            <a:ext cx="4905375" cy="3375761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97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de l’Atelier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801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16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486" y="2657475"/>
            <a:ext cx="11211284" cy="251459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47053" y="3707257"/>
            <a:ext cx="10563756" cy="1064768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641486" y="810483"/>
            <a:ext cx="5130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 smtClean="0"/>
              <a:t>app.module.ts</a:t>
            </a:r>
            <a:endParaRPr lang="fr-FR" b="1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581" y="1605511"/>
            <a:ext cx="8042700" cy="40317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724150" y="4010024"/>
            <a:ext cx="304800" cy="381001"/>
          </a:xfrm>
          <a:prstGeom prst="rect">
            <a:avLst/>
          </a:prstGeom>
          <a:solidFill>
            <a:srgbClr val="BF0000">
              <a:alpha val="21961"/>
            </a:srgbClr>
          </a:solidFill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2724149" y="4400548"/>
            <a:ext cx="3047999" cy="381001"/>
          </a:xfrm>
          <a:prstGeom prst="rect">
            <a:avLst/>
          </a:prstGeom>
          <a:solidFill>
            <a:srgbClr val="BF0000">
              <a:alpha val="21961"/>
            </a:srgbClr>
          </a:solidFill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533331" y="5290716"/>
            <a:ext cx="4105343" cy="10621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 smtClean="0"/>
              <a:t>C’est le chemin qu’on va saisir dans l’URL.</a:t>
            </a:r>
          </a:p>
          <a:p>
            <a:r>
              <a:rPr lang="fr-FR" dirty="0" smtClean="0"/>
              <a:t>Le ‘:’ indique une variable</a:t>
            </a:r>
          </a:p>
        </p:txBody>
      </p:sp>
      <p:cxnSp>
        <p:nvCxnSpPr>
          <p:cNvPr id="13" name="Connecteur droit avec flèche 12"/>
          <p:cNvCxnSpPr/>
          <p:nvPr/>
        </p:nvCxnSpPr>
        <p:spPr>
          <a:xfrm flipV="1">
            <a:off x="1857937" y="4610100"/>
            <a:ext cx="770963" cy="6806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5" name="Rectangle 14"/>
          <p:cNvSpPr/>
          <p:nvPr/>
        </p:nvSpPr>
        <p:spPr>
          <a:xfrm>
            <a:off x="4804931" y="4000499"/>
            <a:ext cx="3224644" cy="381001"/>
          </a:xfrm>
          <a:prstGeom prst="rect">
            <a:avLst/>
          </a:prstGeom>
          <a:solidFill>
            <a:srgbClr val="92D050">
              <a:alpha val="21961"/>
            </a:srgbClr>
          </a:solidFill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7661834" y="4381500"/>
            <a:ext cx="3406216" cy="381001"/>
          </a:xfrm>
          <a:prstGeom prst="rect">
            <a:avLst/>
          </a:prstGeom>
          <a:solidFill>
            <a:srgbClr val="92D050">
              <a:alpha val="21961"/>
            </a:srgbClr>
          </a:solidFill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5396572" y="5288685"/>
            <a:ext cx="4105343" cy="10621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 smtClean="0"/>
              <a:t>C’est le component qu’on charger selon le </a:t>
            </a:r>
            <a:r>
              <a:rPr lang="fr-FR" dirty="0" err="1" smtClean="0"/>
              <a:t>path</a:t>
            </a:r>
            <a:r>
              <a:rPr lang="fr-FR" dirty="0" smtClean="0"/>
              <a:t> indiqué.</a:t>
            </a:r>
          </a:p>
        </p:txBody>
      </p:sp>
      <p:cxnSp>
        <p:nvCxnSpPr>
          <p:cNvPr id="18" name="Connecteur droit avec flèche 17"/>
          <p:cNvCxnSpPr/>
          <p:nvPr/>
        </p:nvCxnSpPr>
        <p:spPr>
          <a:xfrm flipV="1">
            <a:off x="6721178" y="4674742"/>
            <a:ext cx="839608" cy="6139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20" name="Rectangle 19"/>
          <p:cNvSpPr/>
          <p:nvPr/>
        </p:nvSpPr>
        <p:spPr>
          <a:xfrm>
            <a:off x="6721178" y="2351833"/>
            <a:ext cx="4105343" cy="10621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 err="1" smtClean="0"/>
              <a:t>forRoot</a:t>
            </a:r>
            <a:r>
              <a:rPr lang="fr-FR" dirty="0" smtClean="0"/>
              <a:t>() permet d’enregistrer des routes dans l’application.</a:t>
            </a:r>
          </a:p>
        </p:txBody>
      </p:sp>
      <p:cxnSp>
        <p:nvCxnSpPr>
          <p:cNvPr id="21" name="Connecteur droit avec flèche 20"/>
          <p:cNvCxnSpPr/>
          <p:nvPr/>
        </p:nvCxnSpPr>
        <p:spPr>
          <a:xfrm flipH="1">
            <a:off x="4362450" y="2875395"/>
            <a:ext cx="2358728" cy="7845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370717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7" grpId="0"/>
      <p:bldP spid="9" grpId="0" animBg="1"/>
      <p:bldP spid="10" grpId="0" animBg="1"/>
      <p:bldP spid="11" grpId="0" animBg="1"/>
      <p:bldP spid="15" grpId="0" animBg="1"/>
      <p:bldP spid="16" grpId="0" animBg="1"/>
      <p:bldP spid="17" grpId="0" animBg="1"/>
      <p:bldP spid="2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17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475" y="4337965"/>
            <a:ext cx="6659000" cy="225158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990725" y="5751349"/>
            <a:ext cx="6524625" cy="40957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7107105" y="3670860"/>
            <a:ext cx="4105343" cy="10621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 smtClean="0"/>
              <a:t>C’est ici qu’</a:t>
            </a:r>
            <a:r>
              <a:rPr lang="fr-FR" dirty="0" err="1" smtClean="0"/>
              <a:t>Angular</a:t>
            </a:r>
            <a:r>
              <a:rPr lang="fr-FR" dirty="0" smtClean="0"/>
              <a:t> va afficher le contenu des routes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 flipH="1">
            <a:off x="6181725" y="4194422"/>
            <a:ext cx="925380" cy="14521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581192" y="2010562"/>
            <a:ext cx="11029615" cy="169954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fr-FR" sz="2000" dirty="0"/>
              <a:t>Maintenant que les routes sont enregistrées, il ne reste plus qu'à dire à </a:t>
            </a:r>
            <a:r>
              <a:rPr lang="fr-FR" sz="2000" dirty="0" err="1"/>
              <a:t>Angular</a:t>
            </a:r>
            <a:r>
              <a:rPr lang="fr-FR" sz="2000" dirty="0"/>
              <a:t> où vous souhaitez afficher les components dans le </a:t>
            </a:r>
            <a:r>
              <a:rPr lang="fr-FR" sz="2000" dirty="0" err="1"/>
              <a:t>template</a:t>
            </a:r>
            <a:r>
              <a:rPr lang="fr-FR" sz="2000" dirty="0"/>
              <a:t> lorsque l'utilisateur navigue vers la route en question.  </a:t>
            </a:r>
            <a:endParaRPr lang="fr-FR" sz="2000" dirty="0" smtClean="0"/>
          </a:p>
          <a:p>
            <a:pPr>
              <a:lnSpc>
                <a:spcPct val="150000"/>
              </a:lnSpc>
            </a:pPr>
            <a:r>
              <a:rPr lang="fr-FR" sz="2000" dirty="0" smtClean="0"/>
              <a:t>On </a:t>
            </a:r>
            <a:r>
              <a:rPr lang="fr-FR" sz="2000" dirty="0"/>
              <a:t>utilise la balise </a:t>
            </a:r>
            <a:r>
              <a:rPr lang="fr-FR" sz="2000" b="1" dirty="0"/>
              <a:t>&lt;router-</a:t>
            </a:r>
            <a:r>
              <a:rPr lang="fr-FR" sz="2000" b="1" dirty="0" err="1"/>
              <a:t>outlet</a:t>
            </a:r>
            <a:r>
              <a:rPr lang="fr-FR" sz="2000" b="1" dirty="0"/>
              <a:t>&gt;</a:t>
            </a:r>
            <a:endParaRPr lang="fr-FR" sz="2000" b="1" i="1" dirty="0" smtClean="0"/>
          </a:p>
        </p:txBody>
      </p:sp>
    </p:spTree>
    <p:extLst>
      <p:ext uri="{BB962C8B-B14F-4D97-AF65-F5344CB8AC3E}">
        <p14:creationId xmlns:p14="http://schemas.microsoft.com/office/powerpoint/2010/main" val="396294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 animBg="1"/>
      <p:bldP spid="10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95" y="3421630"/>
            <a:ext cx="11135313" cy="86503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81193" y="1946512"/>
            <a:ext cx="11029615" cy="121182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fr-FR" sz="2000" dirty="0"/>
              <a:t>Afin que l'utilisateur puisse naviguer à l'intérieur de votre application, il est nécessaire de créer des </a:t>
            </a:r>
            <a:r>
              <a:rPr lang="fr-FR" sz="2000" b="1" u="sng" dirty="0"/>
              <a:t>liens</a:t>
            </a:r>
            <a:r>
              <a:rPr lang="fr-FR" sz="2000" dirty="0"/>
              <a:t> ou des </a:t>
            </a:r>
            <a:r>
              <a:rPr lang="fr-FR" sz="2000" b="1" u="sng" dirty="0"/>
              <a:t>boutons</a:t>
            </a:r>
            <a:r>
              <a:rPr lang="fr-FR" sz="2000" dirty="0"/>
              <a:t> qui naviguent vers les routes que vous avez créées</a:t>
            </a:r>
            <a:endParaRPr lang="fr-FR" sz="2000" i="1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18</a:t>
            </a:fld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6743700" y="3348023"/>
            <a:ext cx="4676775" cy="40957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7316587" y="4838700"/>
            <a:ext cx="4105343" cy="16496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 smtClean="0"/>
              <a:t>On spécifie la route.</a:t>
            </a:r>
          </a:p>
          <a:p>
            <a:r>
              <a:rPr lang="fr-FR" dirty="0" smtClean="0"/>
              <a:t>Remarques : </a:t>
            </a:r>
          </a:p>
          <a:p>
            <a:r>
              <a:rPr lang="fr-FR" dirty="0"/>
              <a:t> </a:t>
            </a:r>
            <a:r>
              <a:rPr lang="fr-FR" dirty="0" smtClean="0"/>
              <a:t>- entre ‘’ </a:t>
            </a:r>
            <a:r>
              <a:rPr lang="fr-FR" dirty="0" smtClean="0">
                <a:sym typeface="Wingdings" panose="05000000000000000000" pitchFamily="2" charset="2"/>
              </a:rPr>
              <a:t> fixe</a:t>
            </a:r>
          </a:p>
          <a:p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smtClean="0">
                <a:sym typeface="Wingdings" panose="05000000000000000000" pitchFamily="2" charset="2"/>
              </a:rPr>
              <a:t>- sans ‘’ </a:t>
            </a:r>
            <a:r>
              <a:rPr lang="fr-FR" smtClean="0">
                <a:sym typeface="Wingdings" panose="05000000000000000000" pitchFamily="2" charset="2"/>
              </a:rPr>
              <a:t> variable</a:t>
            </a:r>
            <a:endParaRPr lang="fr-FR" dirty="0" smtClean="0"/>
          </a:p>
        </p:txBody>
      </p:sp>
      <p:cxnSp>
        <p:nvCxnSpPr>
          <p:cNvPr id="8" name="Connecteur droit avec flèche 7"/>
          <p:cNvCxnSpPr>
            <a:stCxn id="7" idx="0"/>
          </p:cNvCxnSpPr>
          <p:nvPr/>
        </p:nvCxnSpPr>
        <p:spPr>
          <a:xfrm flipV="1">
            <a:off x="9369259" y="3757599"/>
            <a:ext cx="0" cy="10811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4" name="Rectangle 13"/>
          <p:cNvSpPr/>
          <p:nvPr/>
        </p:nvSpPr>
        <p:spPr>
          <a:xfrm>
            <a:off x="2779429" y="4838700"/>
            <a:ext cx="4105343" cy="16496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 err="1" smtClean="0"/>
              <a:t>routerLink</a:t>
            </a:r>
            <a:r>
              <a:rPr lang="fr-FR" dirty="0" smtClean="0"/>
              <a:t> :  une directive spéciale.</a:t>
            </a:r>
          </a:p>
          <a:p>
            <a:r>
              <a:rPr lang="fr-FR" dirty="0" smtClean="0"/>
              <a:t>Permet de lier un lien avec une route</a:t>
            </a:r>
          </a:p>
        </p:txBody>
      </p:sp>
      <p:cxnSp>
        <p:nvCxnSpPr>
          <p:cNvPr id="15" name="Connecteur droit avec flèche 14"/>
          <p:cNvCxnSpPr>
            <a:stCxn id="14" idx="0"/>
          </p:cNvCxnSpPr>
          <p:nvPr/>
        </p:nvCxnSpPr>
        <p:spPr>
          <a:xfrm flipV="1">
            <a:off x="4832101" y="3757600"/>
            <a:ext cx="2295608" cy="1081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90434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 animBg="1"/>
      <p:bldP spid="7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Plan</a:t>
            </a:r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581192" y="2454113"/>
            <a:ext cx="10770298" cy="37276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lvl="0" indent="-571500">
              <a:buFont typeface="+mj-lt"/>
              <a:buAutoNum type="romanUcPeriod"/>
            </a:pPr>
            <a:r>
              <a:rPr lang="fr-FR" sz="3200" dirty="0" smtClean="0"/>
              <a:t>Introduction</a:t>
            </a:r>
          </a:p>
          <a:p>
            <a:pPr marL="571500" lvl="0" indent="-571500">
              <a:buFont typeface="+mj-lt"/>
              <a:buAutoNum type="romanUcPeriod"/>
            </a:pPr>
            <a:r>
              <a:rPr lang="fr-FR" sz="3200" dirty="0" smtClean="0"/>
              <a:t>Exemple d’application</a:t>
            </a:r>
          </a:p>
          <a:p>
            <a:pPr marL="571500" lvl="0" indent="-571500">
              <a:buFont typeface="+mj-lt"/>
              <a:buAutoNum type="romanUcPeriod"/>
            </a:pPr>
            <a:r>
              <a:rPr lang="fr-FR" sz="3200" dirty="0" smtClean="0"/>
              <a:t>Exemple de l’atelier</a:t>
            </a:r>
          </a:p>
          <a:p>
            <a:pPr marL="571500" lvl="0" indent="-571500">
              <a:buFont typeface="+mj-lt"/>
              <a:buAutoNum type="romanUcPeriod"/>
            </a:pPr>
            <a:endParaRPr lang="fr-FR" sz="3200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48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 smtClean="0"/>
              <a:t>Introduction</a:t>
            </a:r>
            <a:endParaRPr lang="fr-FR" sz="3200" dirty="0"/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581192" y="3235163"/>
            <a:ext cx="10770298" cy="13558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 smtClean="0"/>
              <a:t>Le </a:t>
            </a:r>
            <a:r>
              <a:rPr lang="fr-FR" sz="2400" dirty="0" err="1" smtClean="0"/>
              <a:t>Routing</a:t>
            </a:r>
            <a:r>
              <a:rPr lang="fr-FR" sz="2400" dirty="0" smtClean="0"/>
              <a:t> permet de charger la vue d’un component après une interaction de l’utilisateur avec l’interface.</a:t>
            </a:r>
            <a:endParaRPr lang="fr-FR" sz="240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8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 smtClean="0"/>
              <a:t>Exemple</a:t>
            </a:r>
            <a:endParaRPr lang="fr-FR" sz="320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/>
          <a:srcRect t="24428"/>
          <a:stretch/>
        </p:blipFill>
        <p:spPr>
          <a:xfrm>
            <a:off x="1925474" y="1905000"/>
            <a:ext cx="7199475" cy="468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93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 smtClean="0"/>
              <a:t>Etapes</a:t>
            </a:r>
            <a:endParaRPr lang="fr-FR" sz="3200" dirty="0"/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581192" y="2454113"/>
            <a:ext cx="10770298" cy="2222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fr-FR" sz="2400" dirty="0" smtClean="0"/>
              <a:t>Générer le projet avec les options de </a:t>
            </a:r>
            <a:r>
              <a:rPr lang="fr-FR" sz="2400" dirty="0" err="1" smtClean="0"/>
              <a:t>Routing</a:t>
            </a:r>
            <a:endParaRPr lang="fr-FR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fr-FR" sz="2400" dirty="0" smtClean="0"/>
              <a:t>Générer les deux components </a:t>
            </a:r>
            <a:r>
              <a:rPr lang="fr-FR" sz="2400" dirty="0" err="1" smtClean="0"/>
              <a:t>departmentList</a:t>
            </a:r>
            <a:r>
              <a:rPr lang="fr-FR" sz="2400" dirty="0" smtClean="0"/>
              <a:t> et </a:t>
            </a:r>
            <a:r>
              <a:rPr lang="fr-FR" sz="2400" dirty="0" err="1" smtClean="0"/>
              <a:t>employeeList</a:t>
            </a:r>
            <a:endParaRPr lang="fr-FR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fr-FR" sz="2400" dirty="0" smtClean="0"/>
              <a:t>Configurer les routes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 smtClean="0"/>
              <a:t>Ajouter les boutons et utiliser les directives pour la navigation</a:t>
            </a:r>
            <a:endParaRPr lang="fr-FR" sz="240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73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 smtClean="0"/>
              <a:t>1 Générer </a:t>
            </a:r>
            <a:r>
              <a:rPr lang="fr-FR" sz="3200" dirty="0"/>
              <a:t>le projet avec les options de </a:t>
            </a:r>
            <a:r>
              <a:rPr lang="fr-FR" sz="3200" dirty="0" err="1" smtClean="0"/>
              <a:t>Routing</a:t>
            </a:r>
            <a:endParaRPr lang="fr-FR" sz="3200" dirty="0"/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581192" y="2126924"/>
            <a:ext cx="10770298" cy="47310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fr-FR" sz="2400" dirty="0" smtClean="0"/>
              <a:t>Pour créer un nouveau projet avec l’option de </a:t>
            </a:r>
            <a:r>
              <a:rPr lang="fr-FR" sz="2400" dirty="0" err="1" smtClean="0"/>
              <a:t>routing</a:t>
            </a:r>
            <a:endParaRPr lang="fr-FR" sz="2400" dirty="0" smtClean="0"/>
          </a:p>
          <a:p>
            <a:pPr lvl="1"/>
            <a:r>
              <a:rPr lang="fr-FR" sz="2200" dirty="0" smtClean="0"/>
              <a:t>&gt; </a:t>
            </a:r>
            <a:r>
              <a:rPr lang="fr-FR" sz="2200" dirty="0" err="1" smtClean="0"/>
              <a:t>ng</a:t>
            </a:r>
            <a:r>
              <a:rPr lang="fr-FR" sz="2200" dirty="0" smtClean="0"/>
              <a:t> new exemple-routage </a:t>
            </a:r>
            <a:r>
              <a:rPr lang="fr-FR" sz="2200" b="1" dirty="0" smtClean="0"/>
              <a:t>--</a:t>
            </a:r>
            <a:r>
              <a:rPr lang="fr-FR" sz="2200" b="1" dirty="0" err="1" smtClean="0"/>
              <a:t>routing</a:t>
            </a:r>
            <a:endParaRPr lang="fr-FR" sz="2200" b="1" dirty="0" smtClean="0"/>
          </a:p>
          <a:p>
            <a:pPr marL="457200" indent="-457200">
              <a:buFont typeface="+mj-lt"/>
              <a:buAutoNum type="arabicPeriod"/>
            </a:pPr>
            <a:r>
              <a:rPr lang="fr-FR" sz="2400" dirty="0" smtClean="0"/>
              <a:t>Si on veut utiliser un projet déjà existant on doit le modifier et le reconfigurer</a:t>
            </a:r>
          </a:p>
          <a:p>
            <a:pPr marL="781200" lvl="1" indent="-457200">
              <a:buFont typeface="+mj-lt"/>
              <a:buAutoNum type="arabicPeriod"/>
            </a:pPr>
            <a:r>
              <a:rPr lang="fr-FR" sz="2200" dirty="0"/>
              <a:t>Au niveau du fichier </a:t>
            </a:r>
            <a:r>
              <a:rPr lang="fr-FR" sz="2200" b="1" i="1" dirty="0"/>
              <a:t>index.html</a:t>
            </a:r>
            <a:r>
              <a:rPr lang="fr-FR" sz="2200" dirty="0"/>
              <a:t>, on doit ajouter la ligne </a:t>
            </a:r>
            <a:r>
              <a:rPr lang="fr-FR" sz="2200" b="1" dirty="0">
                <a:solidFill>
                  <a:srgbClr val="FF0000"/>
                </a:solidFill>
              </a:rPr>
              <a:t>&lt;base </a:t>
            </a:r>
            <a:r>
              <a:rPr lang="fr-FR" sz="2200" b="1" dirty="0" err="1">
                <a:solidFill>
                  <a:srgbClr val="FF0000"/>
                </a:solidFill>
              </a:rPr>
              <a:t>href</a:t>
            </a:r>
            <a:r>
              <a:rPr lang="fr-FR" sz="2200" b="1" dirty="0" smtClean="0">
                <a:solidFill>
                  <a:srgbClr val="FF0000"/>
                </a:solidFill>
              </a:rPr>
              <a:t>="/"&gt;</a:t>
            </a:r>
          </a:p>
          <a:p>
            <a:pPr marL="781200" lvl="1" indent="-457200">
              <a:buFont typeface="+mj-lt"/>
              <a:buAutoNum type="arabicPeriod"/>
            </a:pPr>
            <a:r>
              <a:rPr lang="fr-FR" sz="2200" dirty="0" smtClean="0"/>
              <a:t>Au niveau du fichier </a:t>
            </a:r>
            <a:r>
              <a:rPr lang="fr-FR" sz="2200" b="1" i="1" dirty="0" err="1" smtClean="0"/>
              <a:t>app.module.ts</a:t>
            </a:r>
            <a:r>
              <a:rPr lang="fr-FR" sz="2200" dirty="0" smtClean="0"/>
              <a:t>, on doit</a:t>
            </a:r>
          </a:p>
          <a:p>
            <a:pPr marL="1051200" lvl="2" indent="-457200">
              <a:buFont typeface="+mj-lt"/>
              <a:buAutoNum type="arabicPeriod"/>
            </a:pPr>
            <a:r>
              <a:rPr lang="fr-FR" dirty="0" smtClean="0"/>
              <a:t>Importer le module </a:t>
            </a:r>
            <a:r>
              <a:rPr lang="fr-FR" i="1" dirty="0" err="1" smtClean="0"/>
              <a:t>RouterModule</a:t>
            </a:r>
            <a:r>
              <a:rPr lang="fr-FR" dirty="0" smtClean="0"/>
              <a:t> : </a:t>
            </a:r>
            <a:r>
              <a:rPr lang="fr-FR" b="1" dirty="0" smtClean="0"/>
              <a:t>import</a:t>
            </a:r>
            <a:r>
              <a:rPr lang="fr-FR" b="1" dirty="0"/>
              <a:t> { </a:t>
            </a:r>
            <a:r>
              <a:rPr lang="fr-FR" b="1" dirty="0" err="1"/>
              <a:t>RouterModule</a:t>
            </a:r>
            <a:r>
              <a:rPr lang="fr-FR" b="1" dirty="0"/>
              <a:t> } </a:t>
            </a:r>
            <a:r>
              <a:rPr lang="fr-FR" b="1" dirty="0" err="1"/>
              <a:t>from</a:t>
            </a:r>
            <a:r>
              <a:rPr lang="fr-FR" b="1" dirty="0"/>
              <a:t> "@</a:t>
            </a:r>
            <a:r>
              <a:rPr lang="fr-FR" b="1" dirty="0" err="1"/>
              <a:t>angular</a:t>
            </a:r>
            <a:r>
              <a:rPr lang="fr-FR" b="1" dirty="0"/>
              <a:t>/router</a:t>
            </a:r>
            <a:r>
              <a:rPr lang="fr-FR" b="1" dirty="0" smtClean="0"/>
              <a:t>";</a:t>
            </a:r>
          </a:p>
          <a:p>
            <a:pPr marL="1051200" lvl="2" indent="-457200">
              <a:buFont typeface="+mj-lt"/>
              <a:buAutoNum type="arabicPeriod"/>
            </a:pPr>
            <a:r>
              <a:rPr lang="fr-FR" dirty="0"/>
              <a:t>Ajouter la liste des routes dans le tableau </a:t>
            </a:r>
            <a:r>
              <a:rPr lang="fr-FR" i="1" dirty="0"/>
              <a:t>imports[]: </a:t>
            </a:r>
            <a:r>
              <a:rPr lang="fr-FR" i="1" dirty="0" smtClean="0"/>
              <a:t> </a:t>
            </a:r>
            <a:r>
              <a:rPr lang="fr-FR" b="1" dirty="0" err="1" smtClean="0"/>
              <a:t>RouterModule.forRoot</a:t>
            </a:r>
            <a:r>
              <a:rPr lang="fr-FR" b="1" dirty="0" smtClean="0"/>
              <a:t>([ {</a:t>
            </a:r>
            <a:r>
              <a:rPr lang="fr-FR" b="1" dirty="0" err="1"/>
              <a:t>path</a:t>
            </a:r>
            <a:r>
              <a:rPr lang="fr-FR" b="1" dirty="0"/>
              <a:t>: '', component: </a:t>
            </a:r>
            <a:r>
              <a:rPr lang="fr-FR" b="1" dirty="0" err="1"/>
              <a:t>MenuComponent</a:t>
            </a:r>
            <a:r>
              <a:rPr lang="fr-FR" b="1" dirty="0" smtClean="0"/>
              <a:t>} ])</a:t>
            </a:r>
          </a:p>
          <a:p>
            <a:pPr marL="781200" lvl="1" indent="-457200">
              <a:buFont typeface="+mj-lt"/>
              <a:buAutoNum type="arabicPeriod"/>
            </a:pPr>
            <a:r>
              <a:rPr lang="fr-FR" sz="2200" dirty="0"/>
              <a:t>Au niveau du fichier </a:t>
            </a:r>
            <a:r>
              <a:rPr lang="fr-FR" sz="2200" b="1" i="1" dirty="0"/>
              <a:t>app.component.html</a:t>
            </a:r>
            <a:r>
              <a:rPr lang="fr-FR" sz="2200" dirty="0"/>
              <a:t>, ajouter l’élément </a:t>
            </a:r>
            <a:r>
              <a:rPr lang="fr-FR" sz="2200" b="1" dirty="0">
                <a:solidFill>
                  <a:srgbClr val="FF0000"/>
                </a:solidFill>
              </a:rPr>
              <a:t>&lt;router-</a:t>
            </a:r>
            <a:r>
              <a:rPr lang="fr-FR" sz="2200" b="1" dirty="0" err="1">
                <a:solidFill>
                  <a:srgbClr val="FF0000"/>
                </a:solidFill>
              </a:rPr>
              <a:t>outlet</a:t>
            </a:r>
            <a:r>
              <a:rPr lang="fr-FR" sz="2200" b="1" dirty="0">
                <a:solidFill>
                  <a:srgbClr val="FF0000"/>
                </a:solidFill>
              </a:rPr>
              <a:t>&gt;&lt;/router-</a:t>
            </a:r>
            <a:r>
              <a:rPr lang="fr-FR" sz="2200" b="1" dirty="0" err="1">
                <a:solidFill>
                  <a:srgbClr val="FF0000"/>
                </a:solidFill>
              </a:rPr>
              <a:t>outlet</a:t>
            </a:r>
            <a:r>
              <a:rPr lang="fr-FR" sz="2200" b="1" dirty="0">
                <a:solidFill>
                  <a:srgbClr val="FF0000"/>
                </a:solidFill>
              </a:rPr>
              <a:t>&gt;</a:t>
            </a:r>
            <a:r>
              <a:rPr lang="fr-FR" sz="2200" dirty="0"/>
              <a:t> </a:t>
            </a:r>
          </a:p>
          <a:p>
            <a:pPr marL="936900" lvl="2" indent="-342900"/>
            <a:r>
              <a:rPr lang="fr-FR" sz="2000" dirty="0" smtClean="0"/>
              <a:t>(</a:t>
            </a:r>
            <a:r>
              <a:rPr lang="fr-FR" sz="2000" dirty="0"/>
              <a:t>C’est à ce niveau qu’</a:t>
            </a:r>
            <a:r>
              <a:rPr lang="fr-FR" sz="2000" dirty="0" err="1"/>
              <a:t>Angular</a:t>
            </a:r>
            <a:r>
              <a:rPr lang="fr-FR" sz="2000" dirty="0"/>
              <a:t> va ajouter le résultat des différentes routes)</a:t>
            </a:r>
            <a:endParaRPr lang="fr-FR" sz="2000" dirty="0"/>
          </a:p>
          <a:p>
            <a:pPr marL="781200" lvl="1" indent="-457200">
              <a:buFont typeface="+mj-lt"/>
              <a:buAutoNum type="arabicPeriod"/>
            </a:pPr>
            <a:endParaRPr lang="fr-FR" sz="2200" dirty="0"/>
          </a:p>
          <a:p>
            <a:pPr marL="1051200" lvl="2" indent="-457200">
              <a:buFont typeface="+mj-lt"/>
              <a:buAutoNum type="arabicPeriod"/>
            </a:pPr>
            <a:endParaRPr lang="fr-FR" sz="200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7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7</a:t>
            </a:fld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 idx="4294967295"/>
          </p:nvPr>
        </p:nvSpPr>
        <p:spPr>
          <a:xfrm>
            <a:off x="0" y="701675"/>
            <a:ext cx="11029950" cy="1014413"/>
          </a:xfrm>
        </p:spPr>
        <p:txBody>
          <a:bodyPr/>
          <a:lstStyle/>
          <a:p>
            <a:r>
              <a:rPr lang="en-US" dirty="0" smtClean="0"/>
              <a:t>Component Interaction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014" y="1346767"/>
            <a:ext cx="8727836" cy="509921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961454" y="2829523"/>
            <a:ext cx="2048571" cy="370878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411564" y="701675"/>
            <a:ext cx="1044693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81200" lvl="1" indent="-457200">
              <a:buFont typeface="+mj-lt"/>
              <a:buAutoNum type="arabicPeriod"/>
            </a:pPr>
            <a:r>
              <a:rPr lang="fr-FR" sz="2200" dirty="0"/>
              <a:t>Au niveau du fichier </a:t>
            </a:r>
            <a:r>
              <a:rPr lang="fr-FR" sz="2200" b="1" i="1" dirty="0"/>
              <a:t>index.html</a:t>
            </a:r>
            <a:r>
              <a:rPr lang="fr-FR" sz="2200" dirty="0"/>
              <a:t>, on doit ajouter la ligne </a:t>
            </a:r>
            <a:r>
              <a:rPr lang="fr-FR" sz="2200" b="1" dirty="0">
                <a:solidFill>
                  <a:srgbClr val="FF0000"/>
                </a:solidFill>
              </a:rPr>
              <a:t>&lt;base </a:t>
            </a:r>
            <a:r>
              <a:rPr lang="fr-FR" sz="2200" b="1" dirty="0" err="1">
                <a:solidFill>
                  <a:srgbClr val="FF0000"/>
                </a:solidFill>
              </a:rPr>
              <a:t>href</a:t>
            </a:r>
            <a:r>
              <a:rPr lang="fr-FR" sz="2200" b="1" dirty="0">
                <a:solidFill>
                  <a:srgbClr val="FF0000"/>
                </a:solidFill>
              </a:rPr>
              <a:t>="/"&gt;</a:t>
            </a:r>
          </a:p>
        </p:txBody>
      </p:sp>
    </p:spTree>
    <p:extLst>
      <p:ext uri="{BB962C8B-B14F-4D97-AF65-F5344CB8AC3E}">
        <p14:creationId xmlns:p14="http://schemas.microsoft.com/office/powerpoint/2010/main" val="279343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200" y="1565514"/>
            <a:ext cx="7724500" cy="661587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8</a:t>
            </a:fld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2228154" y="1710342"/>
            <a:ext cx="2048571" cy="370878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497289" y="874227"/>
            <a:ext cx="1044693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81200" lvl="1" indent="-457200">
              <a:buFont typeface="+mj-lt"/>
              <a:buAutoNum type="arabicPeriod" startAt="2"/>
            </a:pPr>
            <a:r>
              <a:rPr lang="fr-FR" sz="2200" dirty="0"/>
              <a:t>Au niveau du fichier </a:t>
            </a:r>
            <a:r>
              <a:rPr lang="fr-FR" sz="2200" b="1" i="1" dirty="0" err="1"/>
              <a:t>app.module.ts</a:t>
            </a:r>
            <a:r>
              <a:rPr lang="fr-FR" sz="2200" dirty="0"/>
              <a:t>,</a:t>
            </a:r>
            <a:endParaRPr lang="fr-FR" sz="2200" b="1" dirty="0">
              <a:solidFill>
                <a:srgbClr val="FF0000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75" y="2660172"/>
            <a:ext cx="8265300" cy="276692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494729" y="3777267"/>
            <a:ext cx="8135046" cy="1242408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7577103" y="2302092"/>
            <a:ext cx="4105343" cy="10621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/>
              <a:t>Importer le module </a:t>
            </a:r>
            <a:r>
              <a:rPr lang="fr-FR" i="1" dirty="0" err="1"/>
              <a:t>RouterModule</a:t>
            </a:r>
            <a:endParaRPr lang="fr-FR" dirty="0" smtClean="0"/>
          </a:p>
        </p:txBody>
      </p:sp>
      <p:cxnSp>
        <p:nvCxnSpPr>
          <p:cNvPr id="13" name="Connecteur droit avec flèche 12"/>
          <p:cNvCxnSpPr/>
          <p:nvPr/>
        </p:nvCxnSpPr>
        <p:spPr>
          <a:xfrm flipH="1" flipV="1">
            <a:off x="5953125" y="2249659"/>
            <a:ext cx="1623978" cy="5835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6" name="Rectangle 15"/>
          <p:cNvSpPr/>
          <p:nvPr/>
        </p:nvSpPr>
        <p:spPr>
          <a:xfrm>
            <a:off x="3352731" y="5482011"/>
            <a:ext cx="5000694" cy="10621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/>
              <a:t>Ajouter la liste des routes dans le tableau </a:t>
            </a:r>
            <a:r>
              <a:rPr lang="fr-FR" i="1" dirty="0"/>
              <a:t>imports[]</a:t>
            </a:r>
            <a:endParaRPr lang="fr-FR" dirty="0" smtClean="0"/>
          </a:p>
        </p:txBody>
      </p:sp>
      <p:cxnSp>
        <p:nvCxnSpPr>
          <p:cNvPr id="17" name="Connecteur droit avec flèche 16"/>
          <p:cNvCxnSpPr/>
          <p:nvPr/>
        </p:nvCxnSpPr>
        <p:spPr>
          <a:xfrm flipH="1" flipV="1">
            <a:off x="4581525" y="4743450"/>
            <a:ext cx="676837" cy="7377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2937523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5" grpId="0"/>
      <p:bldP spid="9" grpId="0" animBg="1"/>
      <p:bldP spid="11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949" y="1716088"/>
            <a:ext cx="8072101" cy="1412092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9</a:t>
            </a:fld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411564" y="701675"/>
            <a:ext cx="1044693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81200" lvl="1" indent="-457200">
              <a:buFont typeface="+mj-lt"/>
              <a:buAutoNum type="arabicPeriod" startAt="3"/>
            </a:pPr>
            <a:r>
              <a:rPr lang="fr-FR" sz="2200" dirty="0"/>
              <a:t>Au niveau du fichier </a:t>
            </a:r>
            <a:r>
              <a:rPr lang="fr-FR" sz="2200" b="1" i="1" dirty="0"/>
              <a:t>app.component.html</a:t>
            </a:r>
            <a:endParaRPr lang="fr-FR" sz="2200" b="1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85254" y="2110392"/>
            <a:ext cx="5915721" cy="461358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1504881" y="4128666"/>
            <a:ext cx="4105343" cy="10621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/>
              <a:t>C’est à ce niveau qu’</a:t>
            </a:r>
            <a:r>
              <a:rPr lang="fr-FR" dirty="0" err="1"/>
              <a:t>Angular</a:t>
            </a:r>
            <a:r>
              <a:rPr lang="fr-FR" dirty="0"/>
              <a:t> va ajouter le résultat des différentes routes</a:t>
            </a:r>
            <a:endParaRPr lang="fr-FR" dirty="0" smtClean="0"/>
          </a:p>
        </p:txBody>
      </p:sp>
      <p:cxnSp>
        <p:nvCxnSpPr>
          <p:cNvPr id="11" name="Connecteur droit avec flèche 10"/>
          <p:cNvCxnSpPr/>
          <p:nvPr/>
        </p:nvCxnSpPr>
        <p:spPr>
          <a:xfrm flipV="1">
            <a:off x="2829487" y="2571750"/>
            <a:ext cx="904313" cy="15569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548598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Dividende">
  <a:themeElements>
    <a:clrScheme name="Personnalisé 3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BF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e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8474</TotalTime>
  <Words>403</Words>
  <Application>Microsoft Office PowerPoint</Application>
  <PresentationFormat>Grand écran</PresentationFormat>
  <Paragraphs>78</Paragraphs>
  <Slides>18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Calibri</vt:lpstr>
      <vt:lpstr>Gill Sans MT</vt:lpstr>
      <vt:lpstr>Wingdings</vt:lpstr>
      <vt:lpstr>Wingdings 2</vt:lpstr>
      <vt:lpstr>Dividende</vt:lpstr>
      <vt:lpstr>Component Interaction</vt:lpstr>
      <vt:lpstr>Plan</vt:lpstr>
      <vt:lpstr>Introduction</vt:lpstr>
      <vt:lpstr>Exemple</vt:lpstr>
      <vt:lpstr>Etapes</vt:lpstr>
      <vt:lpstr>1 Générer le projet avec les options de Routing</vt:lpstr>
      <vt:lpstr>Component Interaction</vt:lpstr>
      <vt:lpstr>Présentation PowerPoint</vt:lpstr>
      <vt:lpstr>Présentation PowerPoint</vt:lpstr>
      <vt:lpstr>Générer les deux components departmentList et employeeList</vt:lpstr>
      <vt:lpstr>Configurer les routes</vt:lpstr>
      <vt:lpstr>Présentation PowerPoint</vt:lpstr>
      <vt:lpstr>Ajouter les boutons et utiliser les directives pour la navigation</vt:lpstr>
      <vt:lpstr>Présentation PowerPoint</vt:lpstr>
      <vt:lpstr>Exemple de l’Atelier</vt:lpstr>
      <vt:lpstr>Présentation PowerPoint</vt:lpstr>
      <vt:lpstr>Routing</vt:lpstr>
      <vt:lpstr>Routing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et CSS</dc:title>
  <dc:creator>mohamed.ouali2010@gmail.com</dc:creator>
  <cp:lastModifiedBy>asus</cp:lastModifiedBy>
  <cp:revision>795</cp:revision>
  <dcterms:created xsi:type="dcterms:W3CDTF">2015-01-18T15:12:40Z</dcterms:created>
  <dcterms:modified xsi:type="dcterms:W3CDTF">2019-10-29T14:41:24Z</dcterms:modified>
</cp:coreProperties>
</file>

<file path=docProps/thumbnail.jpeg>
</file>